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19" r:id="rId2"/>
    <p:sldId id="312" r:id="rId3"/>
    <p:sldId id="313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4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783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991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7252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0885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9359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02640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15407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5599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01684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0326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0017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6765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108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37384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6730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9438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591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9213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7524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3963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69886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1257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744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8085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4354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934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1437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5745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36756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128625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818828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59957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274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947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6470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954271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601302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6771827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433662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38884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176455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7860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733604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986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299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933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090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438881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053522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536179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344896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920229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793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7043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910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6796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384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>
          <p15:clr>
            <a:srgbClr val="A4A3A4"/>
          </p15:clr>
        </p15:guide>
        <p15:guide id="27" orient="horz" pos="1152">
          <p15:clr>
            <a:srgbClr val="547EBF"/>
          </p15:clr>
        </p15:guide>
        <p15:guide id="28" pos="7440">
          <p15:clr>
            <a:srgbClr val="547EBF"/>
          </p15:clr>
        </p15:guide>
        <p15:guide id="29" orient="horz" pos="4080">
          <p15:clr>
            <a:srgbClr val="547EBF"/>
          </p15:clr>
        </p15:guide>
        <p15:guide id="30">
          <p15:clr>
            <a:srgbClr val="547EBF"/>
          </p15:clr>
        </p15:guide>
        <p15:guide id="31" pos="7680">
          <p15:clr>
            <a:srgbClr val="547EBF"/>
          </p15:clr>
        </p15:guide>
        <p15:guide id="32" pos="528">
          <p15:clr>
            <a:srgbClr val="547EBF"/>
          </p15:clr>
        </p15:guide>
        <p15:guide id="33" pos="6912">
          <p15:clr>
            <a:srgbClr val="547EBF"/>
          </p15:clr>
        </p15:guide>
        <p15:guide id="34" orient="horz" pos="240">
          <p15:clr>
            <a:srgbClr val="547EBF"/>
          </p15:clr>
        </p15:guide>
        <p15:guide id="35" orient="horz" pos="552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BE1B3-474F-D110-BAD7-4D78EBC8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Engaging the audience</a:t>
            </a:r>
          </a:p>
        </p:txBody>
      </p:sp>
      <p:pic>
        <p:nvPicPr>
          <p:cNvPr id="8" name="Picture Placeholder 7" descr="A close-up of a building">
            <a:extLst>
              <a:ext uri="{FF2B5EF4-FFF2-40B4-BE49-F238E27FC236}">
                <a16:creationId xmlns:a16="http://schemas.microsoft.com/office/drawing/2014/main" id="{06B91585-3AF9-DD3A-DC39-2BCFC2367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647" y="2662000"/>
            <a:ext cx="3871623" cy="355176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A9125-83DF-A70A-A024-4E849963BA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1" dirty="0"/>
              <a:t>Make eye contact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/>
              <a:t>It builds trust and keeps the audience focused. Successful presentations inform as well as captivate and good eye contact helps everyone stay engaged.</a:t>
            </a:r>
          </a:p>
          <a:p>
            <a:pPr marL="0" indent="0">
              <a:buNone/>
            </a:pPr>
            <a:r>
              <a:rPr lang="en-US" sz="1800" b="1" dirty="0"/>
              <a:t>Tell a story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/>
              <a:t>Storytelling make messages stick. Use personal or industry-related stories. Try the “what, so what, now what” framework to structure your narrative.</a:t>
            </a:r>
          </a:p>
          <a:p>
            <a:pPr marL="0" indent="0">
              <a:buNone/>
            </a:pPr>
            <a:r>
              <a:rPr lang="en-US" sz="1800" b="1" dirty="0"/>
              <a:t>Make it interactive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/>
              <a:t>Encourage interaction by asking questions, taking live polls, or inviting audience input. Use survey tools to collect real-time responses.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007FB-6075-C704-F7E5-4F6DD2FD9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3859A7-84EB-4384-87AF-59CC16704CF8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5/10/2025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390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C6431-B4D0-33C2-1027-4D1F887B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/>
          <a:p>
            <a:r>
              <a:rPr lang="en-US" dirty="0"/>
              <a:t>Engagement data</a:t>
            </a:r>
          </a:p>
        </p:txBody>
      </p:sp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F9828EE5-FFF0-5A63-C684-05AE8CEABA7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9275" y="2220913"/>
          <a:ext cx="10690155" cy="401121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563385">
                  <a:extLst>
                    <a:ext uri="{9D8B030D-6E8A-4147-A177-3AD203B41FA5}">
                      <a16:colId xmlns:a16="http://schemas.microsoft.com/office/drawing/2014/main" val="2236123262"/>
                    </a:ext>
                  </a:extLst>
                </a:gridCol>
                <a:gridCol w="3563385">
                  <a:extLst>
                    <a:ext uri="{9D8B030D-6E8A-4147-A177-3AD203B41FA5}">
                      <a16:colId xmlns:a16="http://schemas.microsoft.com/office/drawing/2014/main" val="583127937"/>
                    </a:ext>
                  </a:extLst>
                </a:gridCol>
                <a:gridCol w="3563385">
                  <a:extLst>
                    <a:ext uri="{9D8B030D-6E8A-4147-A177-3AD203B41FA5}">
                      <a16:colId xmlns:a16="http://schemas.microsoft.com/office/drawing/2014/main" val="3633622998"/>
                    </a:ext>
                  </a:extLst>
                </a:gridCol>
              </a:tblGrid>
              <a:tr h="549336">
                <a:tc>
                  <a:txBody>
                    <a:bodyPr/>
                    <a:lstStyle/>
                    <a:p>
                      <a:r>
                        <a:rPr lang="en-US" sz="1800" b="1" i="0" dirty="0">
                          <a:solidFill>
                            <a:schemeClr val="tx1"/>
                          </a:solidFill>
                          <a:latin typeface="+mn-lt"/>
                        </a:rPr>
                        <a:t>Area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 i="0" dirty="0">
                          <a:solidFill>
                            <a:schemeClr val="tx1"/>
                          </a:solidFill>
                          <a:latin typeface="+mn-lt"/>
                        </a:rPr>
                        <a:t>Impact on engagement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 i="0" dirty="0">
                          <a:solidFill>
                            <a:schemeClr val="tx1"/>
                          </a:solidFill>
                          <a:latin typeface="+mn-lt"/>
                        </a:rPr>
                        <a:t>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1733978"/>
                  </a:ext>
                </a:extLst>
              </a:tr>
              <a:tr h="624454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Eye contact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80% more audience connection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Business review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8163444"/>
                  </a:ext>
                </a:extLst>
              </a:tr>
              <a:tr h="549336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Storytelling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Increases retention by 22x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University study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465077"/>
                  </a:ext>
                </a:extLst>
              </a:tr>
              <a:tr h="624454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Interactive polls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Leads to 34% higher engagement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LinkedIn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475176"/>
                  </a:ext>
                </a:extLst>
              </a:tr>
              <a:tr h="549336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Visual aids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Boosts retention by 65%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Company research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1271249"/>
                  </a:ext>
                </a:extLst>
              </a:tr>
              <a:tr h="549336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Attention spans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Lasts about 5 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Journal article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049109"/>
                  </a:ext>
                </a:extLst>
              </a:tr>
              <a:tr h="549336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First impressions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Made in the first 15 seconds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Industry report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1033052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D25A8-B3AA-98F8-C561-40E934CA3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0E4242-8CA0-457D-B3B1-7D78B4164321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5/10/2025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8409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D77019-DA16-CD65-7C2E-8EEDD9F5C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577" y="640078"/>
            <a:ext cx="6538722" cy="4179348"/>
          </a:xfrm>
        </p:spPr>
        <p:txBody>
          <a:bodyPr/>
          <a:lstStyle/>
          <a:p>
            <a:r>
              <a:rPr lang="en-US" dirty="0"/>
              <a:t>35%</a:t>
            </a:r>
          </a:p>
        </p:txBody>
      </p:sp>
      <p:pic>
        <p:nvPicPr>
          <p:cNvPr id="7" name="Picture Placeholder 6" descr="A close-up of a white wall">
            <a:extLst>
              <a:ext uri="{FF2B5EF4-FFF2-40B4-BE49-F238E27FC236}">
                <a16:creationId xmlns:a16="http://schemas.microsoft.com/office/drawing/2014/main" id="{7CA5E22B-0229-FF1B-FEB9-2A16D039B7F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4089921" cy="463920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7DEA14-3FA9-0480-17C7-39B15E258A9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/>
          <a:lstStyle/>
          <a:p>
            <a:r>
              <a:rPr lang="en-US" dirty="0"/>
              <a:t>of an audience’s retention rate is attributed to the visuals used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B74848D-436E-12C1-EDDA-DC3B560E077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0F16DC-9DFC-4316-9DB2-A7770085E901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5/10/2025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699234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163</Words>
  <Application>Microsoft Office PowerPoint</Application>
  <PresentationFormat>와이드스크린</PresentationFormat>
  <Paragraphs>34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7" baseType="lpstr">
      <vt:lpstr>Arial</vt:lpstr>
      <vt:lpstr>Arial Black</vt:lpstr>
      <vt:lpstr>Avenir Next LT Pro Light</vt:lpstr>
      <vt:lpstr>light_modernist</vt:lpstr>
      <vt:lpstr>Engaging the audience</vt:lpstr>
      <vt:lpstr>Engagement data</vt:lpstr>
      <vt:lpstr>35%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정규단</cp:lastModifiedBy>
  <cp:revision>1</cp:revision>
  <dcterms:created xsi:type="dcterms:W3CDTF">2025-05-07T16:37:23Z</dcterms:created>
  <dcterms:modified xsi:type="dcterms:W3CDTF">2025-05-10T14:39:04Z</dcterms:modified>
</cp:coreProperties>
</file>